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elvetica World" charset="1" panose="020B0500040000020004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0950" y="4350358"/>
            <a:ext cx="11078434" cy="2498927"/>
            <a:chOff x="0" y="0"/>
            <a:chExt cx="2917777" cy="658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777" cy="658154"/>
            </a:xfrm>
            <a:custGeom>
              <a:avLst/>
              <a:gdLst/>
              <a:ahLst/>
              <a:cxnLst/>
              <a:rect r="r" b="b" t="t" l="l"/>
              <a:pathLst>
                <a:path h="658154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658154"/>
                  </a:lnTo>
                  <a:lnTo>
                    <a:pt x="0" y="658154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17777" cy="696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66775"/>
            <a:ext cx="16230600" cy="270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40"/>
              </a:lnSpc>
              <a:spcBef>
                <a:spcPct val="0"/>
              </a:spcBef>
            </a:pPr>
            <a:r>
              <a:rPr lang="en-US" sz="7743" spc="-487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EcoSync: Revolutionizing Urban Gardening with AI-powered Smart Planters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62925" y="3128039"/>
            <a:ext cx="9387284" cy="10162148"/>
          </a:xfrm>
          <a:custGeom>
            <a:avLst/>
            <a:gdLst/>
            <a:ahLst/>
            <a:cxnLst/>
            <a:rect r="r" b="b" t="t" l="l"/>
            <a:pathLst>
              <a:path h="10162148" w="9387284">
                <a:moveTo>
                  <a:pt x="0" y="0"/>
                </a:moveTo>
                <a:lnTo>
                  <a:pt x="9387284" y="0"/>
                </a:lnTo>
                <a:lnTo>
                  <a:pt x="9387284" y="10162148"/>
                </a:lnTo>
                <a:lnTo>
                  <a:pt x="0" y="10162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350358"/>
            <a:ext cx="415239" cy="196295"/>
          </a:xfrm>
          <a:custGeom>
            <a:avLst/>
            <a:gdLst/>
            <a:ahLst/>
            <a:cxnLst/>
            <a:rect r="r" b="b" t="t" l="l"/>
            <a:pathLst>
              <a:path h="196295" w="415239">
                <a:moveTo>
                  <a:pt x="0" y="0"/>
                </a:moveTo>
                <a:lnTo>
                  <a:pt x="415239" y="0"/>
                </a:lnTo>
                <a:lnTo>
                  <a:pt x="415239" y="196295"/>
                </a:lnTo>
                <a:lnTo>
                  <a:pt x="0" y="196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02458"/>
            <a:ext cx="325007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-47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Bipasha Acharjee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-47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Founder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5165" y="5561722"/>
            <a:ext cx="7404005" cy="209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4159"/>
              </a:lnSpc>
              <a:buFont typeface="Arial"/>
              <a:buChar char="•"/>
            </a:pPr>
            <a:r>
              <a:rPr lang="en-US" sz="3199" spc="-9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Product Name: </a:t>
            </a:r>
            <a:r>
              <a:rPr lang="en-US" b="true" sz="3199" spc="-9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EcoSync</a:t>
            </a:r>
          </a:p>
          <a:p>
            <a:pPr algn="l" marL="690871" indent="-345435" lvl="1">
              <a:lnSpc>
                <a:spcPts val="4159"/>
              </a:lnSpc>
              <a:buFont typeface="Arial"/>
              <a:buChar char="•"/>
            </a:pPr>
            <a:r>
              <a:rPr lang="en-US" sz="3199" spc="-9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Tagline: "Grow Smart, Effortlessly."</a:t>
            </a:r>
          </a:p>
          <a:p>
            <a:pPr algn="l" marL="690871" indent="-345435" lvl="1">
              <a:lnSpc>
                <a:spcPts val="4159"/>
              </a:lnSpc>
              <a:buFont typeface="Arial"/>
              <a:buChar char="•"/>
            </a:pPr>
            <a:r>
              <a:rPr lang="en-US" sz="3199" spc="-9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Company Name: </a:t>
            </a:r>
            <a:r>
              <a:rPr lang="en-US" b="true" sz="3199" spc="-9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LeafMind</a:t>
            </a:r>
          </a:p>
          <a:p>
            <a:pPr algn="l">
              <a:lnSpc>
                <a:spcPts val="41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70154" y="3155161"/>
            <a:ext cx="5958345" cy="7131839"/>
            <a:chOff x="0" y="0"/>
            <a:chExt cx="1569276" cy="18783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9276" cy="1878344"/>
            </a:xfrm>
            <a:custGeom>
              <a:avLst/>
              <a:gdLst/>
              <a:ahLst/>
              <a:cxnLst/>
              <a:rect r="r" b="b" t="t" l="l"/>
              <a:pathLst>
                <a:path h="1878344" w="1569276">
                  <a:moveTo>
                    <a:pt x="0" y="0"/>
                  </a:moveTo>
                  <a:lnTo>
                    <a:pt x="1569276" y="0"/>
                  </a:lnTo>
                  <a:lnTo>
                    <a:pt x="1569276" y="1878344"/>
                  </a:lnTo>
                  <a:lnTo>
                    <a:pt x="0" y="1878344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69276" cy="19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0689" y="2138347"/>
            <a:ext cx="7812369" cy="7812369"/>
          </a:xfrm>
          <a:custGeom>
            <a:avLst/>
            <a:gdLst/>
            <a:ahLst/>
            <a:cxnLst/>
            <a:rect r="r" b="b" t="t" l="l"/>
            <a:pathLst>
              <a:path h="7812369" w="7812369">
                <a:moveTo>
                  <a:pt x="0" y="0"/>
                </a:moveTo>
                <a:lnTo>
                  <a:pt x="7812369" y="0"/>
                </a:lnTo>
                <a:lnTo>
                  <a:pt x="7812369" y="7812369"/>
                </a:lnTo>
                <a:lnTo>
                  <a:pt x="0" y="7812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2534" y="802485"/>
            <a:ext cx="11176199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Why Invest in EcoSync?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92313" y="3991565"/>
            <a:ext cx="7095687" cy="580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35"/>
              </a:lnSpc>
            </a:pPr>
            <a:r>
              <a:rPr lang="en-US" sz="2719" spc="-81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Str</a:t>
            </a:r>
            <a:r>
              <a:rPr lang="en-US" sz="2719" spc="-81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ong Market Opportunity: Growing demand for smart home gardening solutions in urban areas.</a:t>
            </a:r>
          </a:p>
          <a:p>
            <a:pPr algn="just">
              <a:lnSpc>
                <a:spcPts val="3535"/>
              </a:lnSpc>
            </a:pPr>
          </a:p>
          <a:p>
            <a:pPr algn="just">
              <a:lnSpc>
                <a:spcPts val="3535"/>
              </a:lnSpc>
            </a:pPr>
            <a:r>
              <a:rPr lang="en-US" sz="2719" spc="-81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Unique Product: AI-powered smart planter that adapts to plant needs, ensuring optimal growth and health.</a:t>
            </a:r>
          </a:p>
          <a:p>
            <a:pPr algn="just">
              <a:lnSpc>
                <a:spcPts val="3535"/>
              </a:lnSpc>
            </a:pPr>
          </a:p>
          <a:p>
            <a:pPr algn="just">
              <a:lnSpc>
                <a:spcPts val="3535"/>
              </a:lnSpc>
            </a:pPr>
            <a:r>
              <a:rPr lang="en-US" sz="2719" spc="-81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Scalable Business Model: Easy expansion potential with a focus on urban gardeners, offering high ROI through innovative technology.</a:t>
            </a:r>
          </a:p>
          <a:p>
            <a:pPr algn="just">
              <a:lnSpc>
                <a:spcPts val="353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1399" y="2690671"/>
            <a:ext cx="3530266" cy="8091846"/>
            <a:chOff x="0" y="0"/>
            <a:chExt cx="929782" cy="2131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9782" cy="2131186"/>
            </a:xfrm>
            <a:custGeom>
              <a:avLst/>
              <a:gdLst/>
              <a:ahLst/>
              <a:cxnLst/>
              <a:rect r="r" b="b" t="t" l="l"/>
              <a:pathLst>
                <a:path h="2131186" w="929782">
                  <a:moveTo>
                    <a:pt x="0" y="0"/>
                  </a:moveTo>
                  <a:lnTo>
                    <a:pt x="929782" y="0"/>
                  </a:lnTo>
                  <a:lnTo>
                    <a:pt x="929782" y="2131186"/>
                  </a:lnTo>
                  <a:lnTo>
                    <a:pt x="0" y="213118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9782" cy="2169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47095" y="1800225"/>
            <a:ext cx="8418694" cy="411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63"/>
              </a:lnSpc>
            </a:pPr>
            <a:r>
              <a:rPr lang="en-US" sz="19440" spc="-122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876276" y="3801665"/>
            <a:ext cx="8637140" cy="6418326"/>
          </a:xfrm>
          <a:custGeom>
            <a:avLst/>
            <a:gdLst/>
            <a:ahLst/>
            <a:cxnLst/>
            <a:rect r="r" b="b" t="t" l="l"/>
            <a:pathLst>
              <a:path h="6418326" w="8637140">
                <a:moveTo>
                  <a:pt x="0" y="0"/>
                </a:moveTo>
                <a:lnTo>
                  <a:pt x="8637140" y="0"/>
                </a:lnTo>
                <a:lnTo>
                  <a:pt x="8637140" y="6418326"/>
                </a:lnTo>
                <a:lnTo>
                  <a:pt x="0" y="6418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13416" y="8489610"/>
            <a:ext cx="229306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-47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leafmind.com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13416" y="8004129"/>
            <a:ext cx="274588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+91 7234567890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13416" y="8994140"/>
            <a:ext cx="274588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hello@leafmind.com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13416" y="6140031"/>
            <a:ext cx="167731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4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Contact Us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14403944" y="7120300"/>
            <a:ext cx="415239" cy="196295"/>
          </a:xfrm>
          <a:custGeom>
            <a:avLst/>
            <a:gdLst/>
            <a:ahLst/>
            <a:cxnLst/>
            <a:rect r="r" b="b" t="t" l="l"/>
            <a:pathLst>
              <a:path h="196295" w="415239">
                <a:moveTo>
                  <a:pt x="0" y="0"/>
                </a:moveTo>
                <a:lnTo>
                  <a:pt x="415239" y="0"/>
                </a:lnTo>
                <a:lnTo>
                  <a:pt x="415239" y="196295"/>
                </a:lnTo>
                <a:lnTo>
                  <a:pt x="0" y="196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03523" y="952500"/>
            <a:ext cx="6955777" cy="149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  <a:spcBef>
                <a:spcPct val="0"/>
              </a:spcBef>
            </a:pPr>
            <a:r>
              <a:rPr lang="en-US" b="true" sz="4304" spc="-129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Connecting for the Future of Urban Gardening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095" y="6101931"/>
            <a:ext cx="687104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Please feel free to ask any questions you may have about EcoSync or the investment opportunity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9271" y="8155786"/>
            <a:ext cx="8954542" cy="2454127"/>
            <a:chOff x="0" y="0"/>
            <a:chExt cx="2358398" cy="646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8398" cy="646354"/>
            </a:xfrm>
            <a:custGeom>
              <a:avLst/>
              <a:gdLst/>
              <a:ahLst/>
              <a:cxnLst/>
              <a:rect r="r" b="b" t="t" l="l"/>
              <a:pathLst>
                <a:path h="646354" w="2358398">
                  <a:moveTo>
                    <a:pt x="0" y="0"/>
                  </a:moveTo>
                  <a:lnTo>
                    <a:pt x="2358398" y="0"/>
                  </a:lnTo>
                  <a:lnTo>
                    <a:pt x="2358398" y="646354"/>
                  </a:lnTo>
                  <a:lnTo>
                    <a:pt x="0" y="646354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8398" cy="684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81238" y="2088403"/>
            <a:ext cx="6067383" cy="6067383"/>
          </a:xfrm>
          <a:custGeom>
            <a:avLst/>
            <a:gdLst/>
            <a:ahLst/>
            <a:cxnLst/>
            <a:rect r="r" b="b" t="t" l="l"/>
            <a:pathLst>
              <a:path h="6067383" w="6067383">
                <a:moveTo>
                  <a:pt x="0" y="0"/>
                </a:moveTo>
                <a:lnTo>
                  <a:pt x="6067383" y="0"/>
                </a:lnTo>
                <a:lnTo>
                  <a:pt x="6067383" y="6067383"/>
                </a:lnTo>
                <a:lnTo>
                  <a:pt x="0" y="606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63500" y="1190625"/>
            <a:ext cx="6077190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488932"/>
            <a:ext cx="10367568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Our mission is to redefine urban gardening by creating a seamless, intelligent solution that empowers city dwellers to grow plants effortlessly and sustainably, no matter their gardening experience.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22321"/>
            <a:ext cx="6504391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Welcome to the future of urban gardening!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Today, we introduce EcoSync, an innovative AI-powered smart planter designed to transform the way we care for plants in urban environments.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22957"/>
            <a:ext cx="10367568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spc="-6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EcoSync is a cutting-edge product developed by LeafMind, aimed at simplifying plant care and promoting sustainability.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spc="-6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Combining artificial intelligence with IoT technology, EcoSync provides personalized, automated care for plants, ensuring optimal growth conditions for every type of plant.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-1020808">
            <a:off x="12511215" y="8005195"/>
            <a:ext cx="4499316" cy="2373389"/>
          </a:xfrm>
          <a:custGeom>
            <a:avLst/>
            <a:gdLst/>
            <a:ahLst/>
            <a:cxnLst/>
            <a:rect r="r" b="b" t="t" l="l"/>
            <a:pathLst>
              <a:path h="2373389" w="4499316">
                <a:moveTo>
                  <a:pt x="4499316" y="0"/>
                </a:moveTo>
                <a:lnTo>
                  <a:pt x="0" y="0"/>
                </a:lnTo>
                <a:lnTo>
                  <a:pt x="0" y="2373390"/>
                </a:lnTo>
                <a:lnTo>
                  <a:pt x="4499316" y="2373390"/>
                </a:lnTo>
                <a:lnTo>
                  <a:pt x="449931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0950" y="0"/>
            <a:ext cx="2908049" cy="10287000"/>
            <a:chOff x="0" y="0"/>
            <a:chExt cx="7659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9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5906">
                  <a:moveTo>
                    <a:pt x="0" y="0"/>
                  </a:moveTo>
                  <a:lnTo>
                    <a:pt x="765906" y="0"/>
                  </a:lnTo>
                  <a:lnTo>
                    <a:pt x="7659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9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99776"/>
            <a:ext cx="6317776" cy="6317776"/>
          </a:xfrm>
          <a:custGeom>
            <a:avLst/>
            <a:gdLst/>
            <a:ahLst/>
            <a:cxnLst/>
            <a:rect r="r" b="b" t="t" l="l"/>
            <a:pathLst>
              <a:path h="6317776" w="6317776">
                <a:moveTo>
                  <a:pt x="0" y="0"/>
                </a:moveTo>
                <a:lnTo>
                  <a:pt x="6317776" y="0"/>
                </a:lnTo>
                <a:lnTo>
                  <a:pt x="6317776" y="6317777"/>
                </a:lnTo>
                <a:lnTo>
                  <a:pt x="0" y="6317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8447" y="1139513"/>
            <a:ext cx="15793055" cy="6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5200" spc="-327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Challenges of Urban Gardening: Why EcoSync is Needed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5509" y="2768378"/>
            <a:ext cx="5855737" cy="324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6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</a:t>
            </a:r>
            <a:r>
              <a:rPr lang="en-US" b="true" sz="2199" spc="-6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rban gardeners face challenges like inconsistent plant care, lack of knowledge, and time constraints.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6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 80% of urban dwellers struggle with maintaining healthy plants due to busy lifestyles.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6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Environmental impact of inefficient plant care (e.g., water wastage, poor growth).</a:t>
            </a:r>
          </a:p>
          <a:p>
            <a:pPr algn="l">
              <a:lnSpc>
                <a:spcPts val="28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577571" y="6555171"/>
            <a:ext cx="5710429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As more people in cities take up gardening for both relaxation and sustainability, there's an increasing demand for tech-driven solutions that make plant care effortless, efficient, and personalized.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02858" y="3649167"/>
            <a:ext cx="4085142" cy="6637833"/>
            <a:chOff x="0" y="0"/>
            <a:chExt cx="1075922" cy="17482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5922" cy="1748236"/>
            </a:xfrm>
            <a:custGeom>
              <a:avLst/>
              <a:gdLst/>
              <a:ahLst/>
              <a:cxnLst/>
              <a:rect r="r" b="b" t="t" l="l"/>
              <a:pathLst>
                <a:path h="1748236" w="1075922">
                  <a:moveTo>
                    <a:pt x="0" y="0"/>
                  </a:moveTo>
                  <a:lnTo>
                    <a:pt x="1075922" y="0"/>
                  </a:lnTo>
                  <a:lnTo>
                    <a:pt x="1075922" y="1748236"/>
                  </a:lnTo>
                  <a:lnTo>
                    <a:pt x="0" y="174823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75922" cy="1786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11444" y="2957839"/>
            <a:ext cx="6582828" cy="6582828"/>
          </a:xfrm>
          <a:custGeom>
            <a:avLst/>
            <a:gdLst/>
            <a:ahLst/>
            <a:cxnLst/>
            <a:rect r="r" b="b" t="t" l="l"/>
            <a:pathLst>
              <a:path h="6582828" w="6582828">
                <a:moveTo>
                  <a:pt x="0" y="0"/>
                </a:moveTo>
                <a:lnTo>
                  <a:pt x="6582828" y="0"/>
                </a:lnTo>
                <a:lnTo>
                  <a:pt x="6582828" y="6582828"/>
                </a:lnTo>
                <a:lnTo>
                  <a:pt x="0" y="6582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16230600" cy="17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7000" spc="-441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Introducing EcoSync: </a:t>
            </a:r>
          </a:p>
          <a:p>
            <a:pPr algn="ctr">
              <a:lnSpc>
                <a:spcPts val="6860"/>
              </a:lnSpc>
            </a:pPr>
            <a:r>
              <a:rPr lang="en-US" sz="7000" spc="-441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AI-Powered Smart Planter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39447"/>
            <a:ext cx="8962432" cy="280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2504" spc="-75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EcoSync: An AI-p</a:t>
            </a:r>
            <a:r>
              <a:rPr lang="en-US" b="true" sz="2504" spc="-7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owered smart planter.</a:t>
            </a:r>
          </a:p>
          <a:p>
            <a:pPr algn="l">
              <a:lnSpc>
                <a:spcPts val="3255"/>
              </a:lnSpc>
            </a:pPr>
          </a:p>
          <a:p>
            <a:pPr algn="l" marL="540649" indent="-270325" lvl="1">
              <a:lnSpc>
                <a:spcPts val="3255"/>
              </a:lnSpc>
              <a:buFont typeface="Arial"/>
              <a:buChar char="•"/>
            </a:pPr>
            <a:r>
              <a:rPr lang="en-US" b="true" sz="2504" spc="-7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Monitors growth, health, and environmental conditions.</a:t>
            </a:r>
          </a:p>
          <a:p>
            <a:pPr algn="l" marL="540649" indent="-270325" lvl="1">
              <a:lnSpc>
                <a:spcPts val="3255"/>
              </a:lnSpc>
              <a:buFont typeface="Arial"/>
              <a:buChar char="•"/>
            </a:pPr>
            <a:r>
              <a:rPr lang="en-US" b="true" sz="2504" spc="-7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Provides actionable insights and automatic adjustments for optimal plant care.</a:t>
            </a:r>
          </a:p>
          <a:p>
            <a:pPr algn="l" marL="540649" indent="-270325" lvl="1">
              <a:lnSpc>
                <a:spcPts val="3255"/>
              </a:lnSpc>
              <a:buFont typeface="Arial"/>
              <a:buChar char="•"/>
            </a:pPr>
            <a:r>
              <a:rPr lang="en-US" b="true" sz="2504" spc="-75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Simplifies gardening for urban dwellers.</a:t>
            </a:r>
          </a:p>
          <a:p>
            <a:pPr algn="l">
              <a:lnSpc>
                <a:spcPts val="32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26847" y="7245789"/>
            <a:ext cx="902565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EcoSync redefines urban gardening by making plant care effortless, sustainable, and tailored to individual needs, allowing city dwellers to enjoy the beauty of thriving plants with minimal effort.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6754" y="3097625"/>
            <a:ext cx="11078434" cy="1818520"/>
            <a:chOff x="0" y="0"/>
            <a:chExt cx="2917777" cy="478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777" cy="478952"/>
            </a:xfrm>
            <a:custGeom>
              <a:avLst/>
              <a:gdLst/>
              <a:ahLst/>
              <a:cxnLst/>
              <a:rect r="r" b="b" t="t" l="l"/>
              <a:pathLst>
                <a:path h="478952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478952"/>
                  </a:lnTo>
                  <a:lnTo>
                    <a:pt x="0" y="478952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17777" cy="51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97416" y="202711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68270"/>
            <a:ext cx="16230600" cy="70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5300" spc="-333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Growing Urban Gardening Market and EcoSync’s Potential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630" y="3506294"/>
            <a:ext cx="7503665" cy="554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817" indent="-242909" lvl="1">
              <a:lnSpc>
                <a:spcPts val="2925"/>
              </a:lnSpc>
              <a:buFont typeface="Arial"/>
              <a:buChar char="•"/>
            </a:pP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Inc</a:t>
            </a: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reasing Interest in Sustainable Living:</a:t>
            </a:r>
          </a:p>
          <a:p>
            <a:pPr algn="l" marL="971635" indent="-323878" lvl="2">
              <a:lnSpc>
                <a:spcPts val="2925"/>
              </a:lnSpc>
              <a:buFont typeface="Arial"/>
              <a:buChar char="⚬"/>
            </a:pP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Urban dwellers are increasingly seeking eco-friendly solutions, creating demand for smart gardening products like EcoSync.</a:t>
            </a:r>
          </a:p>
          <a:p>
            <a:pPr algn="l">
              <a:lnSpc>
                <a:spcPts val="2925"/>
              </a:lnSpc>
            </a:pPr>
          </a:p>
          <a:p>
            <a:pPr algn="l">
              <a:lnSpc>
                <a:spcPts val="2925"/>
              </a:lnSpc>
            </a:pP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Target Market Segments:</a:t>
            </a:r>
          </a:p>
          <a:p>
            <a:pPr algn="l" marL="485817" indent="-242909" lvl="1">
              <a:lnSpc>
                <a:spcPts val="2925"/>
              </a:lnSpc>
              <a:buFont typeface="Arial"/>
              <a:buChar char="•"/>
            </a:pP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Urban Dwellers:</a:t>
            </a:r>
          </a:p>
          <a:p>
            <a:pPr algn="l" marL="971635" indent="-323878" lvl="2">
              <a:lnSpc>
                <a:spcPts val="2925"/>
              </a:lnSpc>
              <a:buFont typeface="Arial"/>
              <a:buChar char="⚬"/>
            </a:pP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Busy city residents seeking effortless plant care.</a:t>
            </a:r>
          </a:p>
          <a:p>
            <a:pPr algn="l" marL="485817" indent="-242909" lvl="1">
              <a:lnSpc>
                <a:spcPts val="2925"/>
              </a:lnSpc>
              <a:buFont typeface="Arial"/>
              <a:buChar char="•"/>
            </a:pP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Tech-Savvy Gardeners:</a:t>
            </a:r>
          </a:p>
          <a:p>
            <a:pPr algn="l" marL="971635" indent="-323878" lvl="2">
              <a:lnSpc>
                <a:spcPts val="2925"/>
              </a:lnSpc>
              <a:buFont typeface="Arial"/>
              <a:buChar char="⚬"/>
            </a:pP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Millennials and Gen Z adopting IoT-enabled, smart home devices.</a:t>
            </a:r>
          </a:p>
          <a:p>
            <a:pPr algn="l" marL="485817" indent="-242909" lvl="1">
              <a:lnSpc>
                <a:spcPts val="2925"/>
              </a:lnSpc>
              <a:buFont typeface="Arial"/>
              <a:buChar char="•"/>
            </a:pP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Sustainability Enthusiasts:</a:t>
            </a:r>
          </a:p>
          <a:p>
            <a:pPr algn="l" marL="971635" indent="-323878" lvl="2">
              <a:lnSpc>
                <a:spcPts val="2925"/>
              </a:lnSpc>
              <a:buFont typeface="Arial"/>
              <a:buChar char="⚬"/>
            </a:pPr>
            <a:r>
              <a:rPr lang="en-US" b="true" sz="2250" spc="-6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Individuals passionate about eco-conscious living and resource efficiency.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09865" y="8006307"/>
            <a:ext cx="6692441" cy="139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164" spc="-64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With the increasing demand for sustainable, easy-to-use, and tech-driven gardening solutions, EcoSync is positioned to capture the attention of urban gardeners and tech-savvy consumers alike.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87960" y="-1183219"/>
            <a:ext cx="2742679" cy="6096437"/>
            <a:chOff x="0" y="0"/>
            <a:chExt cx="722352" cy="160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2352" cy="1605646"/>
            </a:xfrm>
            <a:custGeom>
              <a:avLst/>
              <a:gdLst/>
              <a:ahLst/>
              <a:cxnLst/>
              <a:rect r="r" b="b" t="t" l="l"/>
              <a:pathLst>
                <a:path h="1605646" w="722352">
                  <a:moveTo>
                    <a:pt x="0" y="0"/>
                  </a:moveTo>
                  <a:lnTo>
                    <a:pt x="722352" y="0"/>
                  </a:lnTo>
                  <a:lnTo>
                    <a:pt x="722352" y="1605646"/>
                  </a:lnTo>
                  <a:lnTo>
                    <a:pt x="0" y="160564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2352" cy="1643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44338" y="2360421"/>
            <a:ext cx="7103322" cy="7103322"/>
          </a:xfrm>
          <a:custGeom>
            <a:avLst/>
            <a:gdLst/>
            <a:ahLst/>
            <a:cxnLst/>
            <a:rect r="r" b="b" t="t" l="l"/>
            <a:pathLst>
              <a:path h="7103322" w="7103322">
                <a:moveTo>
                  <a:pt x="0" y="0"/>
                </a:moveTo>
                <a:lnTo>
                  <a:pt x="7103322" y="0"/>
                </a:lnTo>
                <a:lnTo>
                  <a:pt x="7103322" y="7103322"/>
                </a:lnTo>
                <a:lnTo>
                  <a:pt x="0" y="7103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50896"/>
            <a:ext cx="9515638" cy="711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870" indent="-281935" lvl="1">
              <a:lnSpc>
                <a:spcPts val="3395"/>
              </a:lnSpc>
              <a:buFont typeface="Arial"/>
              <a:buChar char="•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evenue Streams:</a:t>
            </a:r>
          </a:p>
          <a:p>
            <a:pPr algn="l" marL="1127740" indent="-375913" lvl="2">
              <a:lnSpc>
                <a:spcPts val="3395"/>
              </a:lnSpc>
              <a:buFont typeface="Arial"/>
              <a:buChar char="⚬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Direct-to-Consumer Sales:</a:t>
            </a:r>
          </a:p>
          <a:p>
            <a:pPr algn="l" marL="1691610" indent="-422902" lvl="3">
              <a:lnSpc>
                <a:spcPts val="3395"/>
              </a:lnSpc>
              <a:buFont typeface="Arial"/>
              <a:buChar char="￭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EcoSync will be sold through our website and e-commerce platforms.</a:t>
            </a:r>
          </a:p>
          <a:p>
            <a:pPr algn="l" marL="1127740" indent="-375913" lvl="2">
              <a:lnSpc>
                <a:spcPts val="3395"/>
              </a:lnSpc>
              <a:buFont typeface="Arial"/>
              <a:buChar char="⚬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Retail Partnerships:</a:t>
            </a:r>
          </a:p>
          <a:p>
            <a:pPr algn="l" marL="1691610" indent="-422902" lvl="3">
              <a:lnSpc>
                <a:spcPts val="3395"/>
              </a:lnSpc>
              <a:buFont typeface="Arial"/>
              <a:buChar char="￭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Partnering with garden centers, tech retailers, and sustainable living stores.</a:t>
            </a:r>
          </a:p>
          <a:p>
            <a:pPr algn="l" marL="1127740" indent="-375913" lvl="2">
              <a:lnSpc>
                <a:spcPts val="3395"/>
              </a:lnSpc>
              <a:buFont typeface="Arial"/>
              <a:buChar char="⚬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Licensing Technology:</a:t>
            </a:r>
          </a:p>
          <a:p>
            <a:pPr algn="l" marL="1691610" indent="-422902" lvl="3">
              <a:lnSpc>
                <a:spcPts val="3395"/>
              </a:lnSpc>
              <a:buFont typeface="Arial"/>
              <a:buChar char="￭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Licensing EcoSync’s AI technology to other gardening product manufacturers or smart home companies.</a:t>
            </a:r>
          </a:p>
          <a:p>
            <a:pPr algn="l" marL="563870" indent="-281935" lvl="1">
              <a:lnSpc>
                <a:spcPts val="3395"/>
              </a:lnSpc>
              <a:buFont typeface="Arial"/>
              <a:buChar char="•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Pricing Strategy:</a:t>
            </a:r>
          </a:p>
          <a:p>
            <a:pPr algn="l" marL="1127740" indent="-375913" lvl="2">
              <a:lnSpc>
                <a:spcPts val="3395"/>
              </a:lnSpc>
              <a:buFont typeface="Arial"/>
              <a:buChar char="⚬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Premium Yet Competitive:</a:t>
            </a:r>
          </a:p>
          <a:p>
            <a:pPr algn="l" marL="1691610" indent="-422902" lvl="3">
              <a:lnSpc>
                <a:spcPts val="3395"/>
              </a:lnSpc>
              <a:buFont typeface="Arial"/>
              <a:buChar char="￭"/>
            </a:pPr>
            <a:r>
              <a:rPr lang="en-US" sz="2611" spc="-7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Offering high-quality, tech-driven products at a price point that reflects the value while remaining accessible to our target market.</a:t>
            </a:r>
          </a:p>
          <a:p>
            <a:pPr algn="l">
              <a:lnSpc>
                <a:spcPts val="33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428599" y="1190625"/>
            <a:ext cx="7430801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Business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9858" y="2058819"/>
            <a:ext cx="11078434" cy="1109635"/>
            <a:chOff x="0" y="0"/>
            <a:chExt cx="2917777" cy="292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777" cy="292250"/>
            </a:xfrm>
            <a:custGeom>
              <a:avLst/>
              <a:gdLst/>
              <a:ahLst/>
              <a:cxnLst/>
              <a:rect r="r" b="b" t="t" l="l"/>
              <a:pathLst>
                <a:path h="292250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292250"/>
                  </a:lnTo>
                  <a:lnTo>
                    <a:pt x="0" y="29225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17777" cy="33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02342" y="2509655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029" y="1190625"/>
            <a:ext cx="12739982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Marketing &amp; Growth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49404"/>
            <a:ext cx="9248063" cy="505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Branding &amp; Positioning:</a:t>
            </a:r>
          </a:p>
          <a:p>
            <a:pPr algn="l" marL="949959" indent="-316653" lvl="2">
              <a:lnSpc>
                <a:spcPts val="2859"/>
              </a:lnSpc>
              <a:buFont typeface="Arial"/>
              <a:buChar char="⚬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Luxury &amp; Practicality: Premium, eco-friendly solution combining AI technology for urban gardeners.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Digital Marketing:</a:t>
            </a:r>
          </a:p>
          <a:p>
            <a:pPr algn="l" marL="949959" indent="-316653" lvl="2">
              <a:lnSpc>
                <a:spcPts val="2859"/>
              </a:lnSpc>
              <a:buFont typeface="Arial"/>
              <a:buChar char="⚬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Social Media &amp; Influencers: Engaging content and partnerships on Instagram, TikTok, and YouTube.</a:t>
            </a:r>
          </a:p>
          <a:p>
            <a:pPr algn="l" marL="949959" indent="-316653" lvl="2">
              <a:lnSpc>
                <a:spcPts val="2859"/>
              </a:lnSpc>
              <a:buFont typeface="Arial"/>
              <a:buChar char="⚬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Targeted Ads: Ads on social media and search engines to reach tech-savvy, eco-conscious customers.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Expansion Plans:</a:t>
            </a:r>
          </a:p>
          <a:p>
            <a:pPr algn="l" marL="949959" indent="-316653" lvl="2">
              <a:lnSpc>
                <a:spcPts val="2859"/>
              </a:lnSpc>
              <a:buFont typeface="Arial"/>
              <a:buChar char="⚬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International Markets: Expanding to global cities with a demand for smart, sustainable gardening.</a:t>
            </a:r>
          </a:p>
          <a:p>
            <a:pPr algn="l" marL="949959" indent="-316653" lvl="2">
              <a:lnSpc>
                <a:spcPts val="2859"/>
              </a:lnSpc>
              <a:buFont typeface="Arial"/>
              <a:buChar char="⚬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Diverse Product Lines: Developing smart accessories and subscription services for plant care analytics.</a:t>
            </a:r>
          </a:p>
          <a:p>
            <a:pPr algn="l">
              <a:lnSpc>
                <a:spcPts val="28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3293" y="4206237"/>
            <a:ext cx="11078434" cy="1874526"/>
            <a:chOff x="0" y="0"/>
            <a:chExt cx="2917777" cy="493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777" cy="493702"/>
            </a:xfrm>
            <a:custGeom>
              <a:avLst/>
              <a:gdLst/>
              <a:ahLst/>
              <a:cxnLst/>
              <a:rect r="r" b="b" t="t" l="l"/>
              <a:pathLst>
                <a:path h="493702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493702"/>
                  </a:lnTo>
                  <a:lnTo>
                    <a:pt x="0" y="493702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17777" cy="531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21817" y="2463933"/>
            <a:ext cx="6708396" cy="5227433"/>
          </a:xfrm>
          <a:custGeom>
            <a:avLst/>
            <a:gdLst/>
            <a:ahLst/>
            <a:cxnLst/>
            <a:rect r="r" b="b" t="t" l="l"/>
            <a:pathLst>
              <a:path h="5227433" w="6708396">
                <a:moveTo>
                  <a:pt x="0" y="0"/>
                </a:moveTo>
                <a:lnTo>
                  <a:pt x="6708396" y="0"/>
                </a:lnTo>
                <a:lnTo>
                  <a:pt x="6708396" y="5227433"/>
                </a:lnTo>
                <a:lnTo>
                  <a:pt x="0" y="5227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58" t="-4946" r="-45481" b="-296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9482" y="1971040"/>
            <a:ext cx="9767018" cy="759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Revenue F</a:t>
            </a: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orecast (3-5 Years)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Year 1: $250,000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Year 2: $600,000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Year 3: $1.2M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Year 4: $2.5M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Year 5: $5M</a:t>
            </a:r>
          </a:p>
          <a:p>
            <a:pPr algn="l">
              <a:lnSpc>
                <a:spcPts val="2859"/>
              </a:lnSpc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Break-even Analysis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Break-even Point: Expected in Year 2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Cumulative Revenue by Year 2: $850,000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Units Required to Break Even: 10,000 units at $100 each</a:t>
            </a:r>
          </a:p>
          <a:p>
            <a:pPr algn="l">
              <a:lnSpc>
                <a:spcPts val="2859"/>
              </a:lnSpc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Funding Allocation (Year 1 - Year 3)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R&amp;D: 40% ($400,000)</a:t>
            </a:r>
          </a:p>
          <a:p>
            <a:pPr algn="l" marL="949959" indent="-316653" lvl="2">
              <a:lnSpc>
                <a:spcPts val="2859"/>
              </a:lnSpc>
              <a:buFont typeface="Arial"/>
              <a:buChar char="⚬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Focus on refining AI algorithms, expanding plant compatibility, and hardware improvements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Marketing &amp; Sales: 35% ($350,000)</a:t>
            </a:r>
          </a:p>
          <a:p>
            <a:pPr algn="l" marL="949959" indent="-316653" lvl="2">
              <a:lnSpc>
                <a:spcPts val="2859"/>
              </a:lnSpc>
              <a:buFont typeface="Arial"/>
              <a:buChar char="⚬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Digital marketing campaigns, influencer collaborations, trade shows, and product distribution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Scaling Operations: 25% ($250,000)</a:t>
            </a:r>
          </a:p>
          <a:p>
            <a:pPr algn="l" marL="949959" indent="-316653" lvl="2">
              <a:lnSpc>
                <a:spcPts val="2859"/>
              </a:lnSpc>
              <a:buFont typeface="Arial"/>
              <a:buChar char="⚬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Expansion into new markets, manufacturing setup, and supply chain optimization</a:t>
            </a:r>
          </a:p>
          <a:p>
            <a:pPr algn="l">
              <a:lnSpc>
                <a:spcPts val="28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47286" y="671669"/>
            <a:ext cx="14712014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Financial Projections for EcoSync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81396" y="7815612"/>
            <a:ext cx="3326884" cy="2927542"/>
            <a:chOff x="0" y="0"/>
            <a:chExt cx="876216" cy="771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6216" cy="771040"/>
            </a:xfrm>
            <a:custGeom>
              <a:avLst/>
              <a:gdLst/>
              <a:ahLst/>
              <a:cxnLst/>
              <a:rect r="r" b="b" t="t" l="l"/>
              <a:pathLst>
                <a:path h="771040" w="876216">
                  <a:moveTo>
                    <a:pt x="0" y="0"/>
                  </a:moveTo>
                  <a:lnTo>
                    <a:pt x="876216" y="0"/>
                  </a:lnTo>
                  <a:lnTo>
                    <a:pt x="876216" y="771040"/>
                  </a:lnTo>
                  <a:lnTo>
                    <a:pt x="0" y="77104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6216" cy="809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996372"/>
            <a:ext cx="7479580" cy="3819239"/>
            <a:chOff x="0" y="0"/>
            <a:chExt cx="1158783" cy="591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8783" cy="591700"/>
            </a:xfrm>
            <a:custGeom>
              <a:avLst/>
              <a:gdLst/>
              <a:ahLst/>
              <a:cxnLst/>
              <a:rect r="r" b="b" t="t" l="l"/>
              <a:pathLst>
                <a:path h="591700" w="1158783">
                  <a:moveTo>
                    <a:pt x="0" y="0"/>
                  </a:moveTo>
                  <a:lnTo>
                    <a:pt x="1158783" y="0"/>
                  </a:lnTo>
                  <a:lnTo>
                    <a:pt x="1158783" y="591700"/>
                  </a:lnTo>
                  <a:lnTo>
                    <a:pt x="0" y="591700"/>
                  </a:lnTo>
                  <a:close/>
                </a:path>
              </a:pathLst>
            </a:custGeom>
            <a:blipFill>
              <a:blip r:embed="rId2"/>
              <a:stretch>
                <a:fillRect l="0" t="-4835" r="0" b="-483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-910018">
            <a:off x="5430231" y="7332772"/>
            <a:ext cx="3095285" cy="3851055"/>
          </a:xfrm>
          <a:custGeom>
            <a:avLst/>
            <a:gdLst/>
            <a:ahLst/>
            <a:cxnLst/>
            <a:rect r="r" b="b" t="t" l="l"/>
            <a:pathLst>
              <a:path h="3851055" w="3095285">
                <a:moveTo>
                  <a:pt x="3095285" y="0"/>
                </a:moveTo>
                <a:lnTo>
                  <a:pt x="0" y="0"/>
                </a:lnTo>
                <a:lnTo>
                  <a:pt x="0" y="3851056"/>
                </a:lnTo>
                <a:lnTo>
                  <a:pt x="3095285" y="3851056"/>
                </a:lnTo>
                <a:lnTo>
                  <a:pt x="309528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8551"/>
            <a:ext cx="7903315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70352" y="787576"/>
            <a:ext cx="8852043" cy="853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266" indent="-245633" lvl="1">
              <a:lnSpc>
                <a:spcPts val="2958"/>
              </a:lnSpc>
              <a:buFont typeface="Arial"/>
              <a:buChar char="•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</a:t>
            </a: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ounder</a:t>
            </a: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Bipasha Acharjee</a:t>
            </a:r>
          </a:p>
          <a:p>
            <a:pPr algn="l">
              <a:lnSpc>
                <a:spcPts val="2958"/>
              </a:lnSpc>
            </a:pP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Expertise: Product Development, AI Technology, and Visionary Leadership</a:t>
            </a:r>
          </a:p>
          <a:p>
            <a:pPr algn="l" marL="491266" indent="-245633" lvl="1">
              <a:lnSpc>
                <a:spcPts val="2958"/>
              </a:lnSpc>
              <a:buFont typeface="Arial"/>
              <a:buChar char="•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Raj Barma</a:t>
            </a: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– Chief Technology Officer (CTO)</a:t>
            </a:r>
          </a:p>
          <a:p>
            <a:pPr algn="l">
              <a:lnSpc>
                <a:spcPts val="2958"/>
              </a:lnSpc>
            </a:pP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Expertise: AI &amp; Machine Learning, Embedded Systems, IoT Solutions</a:t>
            </a:r>
          </a:p>
          <a:p>
            <a:pPr algn="l" marL="491266" indent="-245633" lvl="1">
              <a:lnSpc>
                <a:spcPts val="2958"/>
              </a:lnSpc>
              <a:buFont typeface="Arial"/>
              <a:buChar char="•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Asha Chatterjee</a:t>
            </a: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– Chief Marketing Officer (CMO)</a:t>
            </a:r>
          </a:p>
          <a:p>
            <a:pPr algn="l">
              <a:lnSpc>
                <a:spcPts val="2958"/>
              </a:lnSpc>
            </a:pP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Expertise: Brand Strategy, Market Expansion, Digital Marketing</a:t>
            </a:r>
          </a:p>
          <a:p>
            <a:pPr algn="l" marL="491266" indent="-245633" lvl="1">
              <a:lnSpc>
                <a:spcPts val="2958"/>
              </a:lnSpc>
              <a:buFont typeface="Arial"/>
              <a:buChar char="•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Emma watson</a:t>
            </a: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– Chief Operating Officer (COO)</a:t>
            </a:r>
          </a:p>
          <a:p>
            <a:pPr algn="l">
              <a:lnSpc>
                <a:spcPts val="2958"/>
              </a:lnSpc>
            </a:pP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Expertise: Operations, Supply Chain Management, Scaling Startups</a:t>
            </a:r>
          </a:p>
          <a:p>
            <a:pPr algn="l">
              <a:lnSpc>
                <a:spcPts val="2958"/>
              </a:lnSpc>
            </a:pPr>
          </a:p>
          <a:p>
            <a:pPr algn="l" marL="491266" indent="-245633" lvl="1">
              <a:lnSpc>
                <a:spcPts val="2958"/>
              </a:lnSpc>
              <a:buFont typeface="Arial"/>
              <a:buChar char="•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Advisors</a:t>
            </a:r>
          </a:p>
          <a:p>
            <a:pPr algn="l" marL="982532" indent="-327511" lvl="2">
              <a:lnSpc>
                <a:spcPts val="2958"/>
              </a:lnSpc>
              <a:buFont typeface="Arial"/>
              <a:buChar char="⚬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Dr. Sarah Thompson</a:t>
            </a: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– Industry Expert in Sustainability and Urban Agriculture</a:t>
            </a:r>
          </a:p>
          <a:p>
            <a:pPr algn="l" marL="982532" indent="-327511" lvl="2">
              <a:lnSpc>
                <a:spcPts val="2958"/>
              </a:lnSpc>
              <a:buFont typeface="Arial"/>
              <a:buChar char="⚬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Mr. John Miller</a:t>
            </a: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– Former Senior Executive at GreenTech Innovations</a:t>
            </a:r>
          </a:p>
          <a:p>
            <a:pPr algn="l">
              <a:lnSpc>
                <a:spcPts val="2958"/>
              </a:lnSpc>
            </a:pPr>
          </a:p>
          <a:p>
            <a:pPr algn="l" marL="491266" indent="-245633" lvl="1">
              <a:lnSpc>
                <a:spcPts val="2958"/>
              </a:lnSpc>
              <a:buFont typeface="Arial"/>
              <a:buChar char="•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Partners</a:t>
            </a:r>
          </a:p>
          <a:p>
            <a:pPr algn="l" marL="982532" indent="-327511" lvl="2">
              <a:lnSpc>
                <a:spcPts val="2958"/>
              </a:lnSpc>
              <a:buFont typeface="Arial"/>
              <a:buChar char="⚬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TechSolutions Inc.</a:t>
            </a: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– Technology Provider for IoT Integration</a:t>
            </a:r>
          </a:p>
          <a:p>
            <a:pPr algn="l" marL="982532" indent="-327511" lvl="2">
              <a:lnSpc>
                <a:spcPts val="2958"/>
              </a:lnSpc>
              <a:buFont typeface="Arial"/>
              <a:buChar char="⚬"/>
            </a:pPr>
            <a:r>
              <a:rPr lang="en-US" b="true" sz="2275" spc="-6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UrbanGrow Co.</a:t>
            </a:r>
            <a:r>
              <a:rPr lang="en-US" sz="2275" spc="-6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– Retail Partner for Distribution Channels</a:t>
            </a:r>
          </a:p>
          <a:p>
            <a:pPr algn="l">
              <a:lnSpc>
                <a:spcPts val="295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DAGa4Nmh65Y</dc:identifier>
  <dcterms:modified xsi:type="dcterms:W3CDTF">2011-08-01T06:04:30Z</dcterms:modified>
  <cp:revision>1</cp:revision>
  <dc:title>Green and Grey Simple Nature Presentation</dc:title>
</cp:coreProperties>
</file>